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77" r:id="rId2"/>
    <p:sldId id="267" r:id="rId3"/>
    <p:sldId id="270" r:id="rId4"/>
    <p:sldId id="273" r:id="rId5"/>
    <p:sldId id="274" r:id="rId6"/>
    <p:sldId id="27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22" autoAdjust="0"/>
    <p:restoredTop sz="94614" autoAdjust="0"/>
  </p:normalViewPr>
  <p:slideViewPr>
    <p:cSldViewPr snapToGrid="0">
      <p:cViewPr varScale="1">
        <p:scale>
          <a:sx n="69" d="100"/>
          <a:sy n="69" d="100"/>
        </p:scale>
        <p:origin x="64" y="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7/5/2021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e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47" y="346160"/>
            <a:ext cx="9566829" cy="19998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Matrix approach to CMIP6 and TRENDY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6401" y="5490812"/>
            <a:ext cx="4048833" cy="355805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algn="ctr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MUHAMMAD MOHSIN ABRAR</a:t>
            </a:r>
            <a:endParaRPr lang="en-US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78546" y="2507684"/>
            <a:ext cx="747221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ISBA (Interaction </a:t>
            </a:r>
            <a:r>
              <a:rPr lang="en-US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Soil-Biosphere-Atmosphere)-CTRIP</a:t>
            </a:r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41090" y="3184792"/>
            <a:ext cx="3338543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Assignment week 06-07-2021</a:t>
            </a:r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762" y="141157"/>
            <a:ext cx="11647359" cy="773243"/>
          </a:xfrm>
          <a:solidFill>
            <a:schemeClr val="tx2"/>
          </a:solidFill>
        </p:spPr>
        <p:txBody>
          <a:bodyPr>
            <a:normAutofit fontScale="90000"/>
          </a:bodyPr>
          <a:lstStyle/>
          <a:p>
            <a:r>
              <a:rPr lang="en-US" sz="5400" dirty="0" smtClean="0">
                <a:solidFill>
                  <a:schemeClr val="bg1"/>
                </a:solidFill>
                <a:effectLst/>
                <a:latin typeface="+mn-lt"/>
              </a:rPr>
              <a:t>ISBA-CTRIP</a:t>
            </a:r>
            <a:endParaRPr lang="en-US" sz="5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761" y="1049007"/>
            <a:ext cx="11647360" cy="5176301"/>
          </a:xfrm>
        </p:spPr>
        <p:txBody>
          <a:bodyPr>
            <a:no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Model Name</a:t>
            </a:r>
            <a:r>
              <a:rPr 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(Interaction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Soil-Biosphere-Atmosphere)-CTRIP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Lead PI or contact person and her/his affiliation: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Christine 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Delire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CNRM</a:t>
            </a:r>
            <a:r>
              <a:rPr lang="fr-F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Centre National de Recherches Météorologiques, UMR3589 Université de </a:t>
            </a:r>
            <a:r>
              <a:rPr lang="fr-FR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Toulouse, </a:t>
            </a:r>
            <a:r>
              <a:rPr lang="fr-F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31057, France</a:t>
            </a:r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Static or dynamic vegetation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Static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Number of plant functional types: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 plant functional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types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(9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tree and 1 shrub types, 3 grass types and 3 crop types) </a:t>
            </a:r>
            <a:endParaRPr lang="en-US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What disturbances are simulated (e.g., land use or fire etc.)?: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Fire,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anduse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change</a:t>
            </a:r>
          </a:p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Number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pools: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 vegetation types (9 tree and 1 shrub types, 3 grass types and 3 crop types) alongside desert, rocks and permanent snow, The 4 litter and 3 soil carbon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pools, and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dissolved organic carbon</a:t>
            </a:r>
            <a:endParaRPr lang="en-US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How are pools connected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 next slides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Outputs for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CMIP6: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4652818" cy="662709"/>
          </a:xfrm>
        </p:spPr>
        <p:txBody>
          <a:bodyPr/>
          <a:lstStyle/>
          <a:p>
            <a:r>
              <a:rPr lang="en-US" dirty="0" smtClean="0"/>
              <a:t>Outputs for CMIP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4963" y="1215934"/>
            <a:ext cx="11074060" cy="406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icture 1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09" y="493512"/>
            <a:ext cx="4377218" cy="3791241"/>
          </a:xfrm>
          <a:prstGeom prst="rect">
            <a:avLst/>
          </a:prstGeom>
        </p:spPr>
      </p:pic>
      <p:sp>
        <p:nvSpPr>
          <p:cNvPr id="120" name="Rectangle 119"/>
          <p:cNvSpPr/>
          <p:nvPr/>
        </p:nvSpPr>
        <p:spPr>
          <a:xfrm>
            <a:off x="98808" y="4202545"/>
            <a:ext cx="4337670" cy="1921164"/>
          </a:xfrm>
          <a:prstGeom prst="rect">
            <a:avLst/>
          </a:prstGeom>
          <a:solidFill>
            <a:schemeClr val="accent1">
              <a:lumMod val="20000"/>
              <a:lumOff val="80000"/>
              <a:alpha val="3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7673" y="6303421"/>
            <a:ext cx="5874326" cy="448362"/>
          </a:xfr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algn="ctr"/>
            <a:r>
              <a:rPr lang="en-US" sz="1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Scheme </a:t>
            </a:r>
            <a:r>
              <a:rPr lang="en-US" sz="1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the biogeochemical modules in </a:t>
            </a:r>
            <a:r>
              <a:rPr lang="en-US" sz="1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ISBA</a:t>
            </a:r>
            <a:endParaRPr lang="en-US" sz="18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434" y="1249212"/>
            <a:ext cx="6919839" cy="44126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123054" y="5292559"/>
            <a:ext cx="197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tx2"/>
                </a:solidFill>
              </a:rPr>
              <a:t>Delire</a:t>
            </a:r>
            <a:r>
              <a:rPr lang="en-US" dirty="0" smtClean="0">
                <a:solidFill>
                  <a:schemeClr val="tx2"/>
                </a:solidFill>
              </a:rPr>
              <a:t> et al. 2020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5456" y="879880"/>
            <a:ext cx="2381820" cy="369332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Photosynthesis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97165" y="2050472"/>
            <a:ext cx="942109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Leaf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596149" y="2050472"/>
            <a:ext cx="979055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Stem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827694" y="2050410"/>
            <a:ext cx="997527" cy="36933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Leaves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83124" y="1138877"/>
            <a:ext cx="1921164" cy="369332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Plant respiration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436257" y="3153677"/>
            <a:ext cx="132080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Soil litter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8808" y="4923227"/>
            <a:ext cx="995121" cy="64633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Active carbon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675845" y="4923226"/>
            <a:ext cx="899359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Slow carbon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397382" y="4923226"/>
            <a:ext cx="1039096" cy="64633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Passive carbon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3" idx="3"/>
            <a:endCxn id="14" idx="1"/>
          </p:cNvCxnSpPr>
          <p:nvPr/>
        </p:nvCxnSpPr>
        <p:spPr>
          <a:xfrm flipV="1">
            <a:off x="2575204" y="5246391"/>
            <a:ext cx="8221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569732" y="4466334"/>
            <a:ext cx="0" cy="470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" idx="2"/>
          </p:cNvCxnSpPr>
          <p:nvPr/>
        </p:nvCxnSpPr>
        <p:spPr>
          <a:xfrm>
            <a:off x="868220" y="2419804"/>
            <a:ext cx="906675" cy="729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8" idx="2"/>
            <a:endCxn id="11" idx="0"/>
          </p:cNvCxnSpPr>
          <p:nvPr/>
        </p:nvCxnSpPr>
        <p:spPr>
          <a:xfrm>
            <a:off x="2085677" y="2419804"/>
            <a:ext cx="10980" cy="73387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2"/>
          </p:cNvCxnSpPr>
          <p:nvPr/>
        </p:nvCxnSpPr>
        <p:spPr>
          <a:xfrm flipH="1">
            <a:off x="2407439" y="2419742"/>
            <a:ext cx="919019" cy="7296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3935329" y="4470555"/>
            <a:ext cx="13110" cy="4702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>
            <a:off x="569734" y="4466272"/>
            <a:ext cx="3365595" cy="42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1093929" y="2608120"/>
            <a:ext cx="2232529" cy="3702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Turnover</a:t>
            </a:r>
            <a:endParaRPr lang="en-US" i="1" dirty="0"/>
          </a:p>
        </p:txBody>
      </p:sp>
      <p:cxnSp>
        <p:nvCxnSpPr>
          <p:cNvPr id="96" name="Straight Arrow Connector 95"/>
          <p:cNvCxnSpPr/>
          <p:nvPr/>
        </p:nvCxnSpPr>
        <p:spPr>
          <a:xfrm flipH="1">
            <a:off x="506664" y="1105784"/>
            <a:ext cx="514494" cy="207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/>
          <p:cNvSpPr txBox="1"/>
          <p:nvPr/>
        </p:nvSpPr>
        <p:spPr>
          <a:xfrm>
            <a:off x="4792063" y="575024"/>
            <a:ext cx="6510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CO</a:t>
            </a:r>
            <a:r>
              <a:rPr lang="en-US" sz="1600" baseline="-25000" dirty="0" smtClean="0"/>
              <a:t>2</a:t>
            </a:r>
            <a:endParaRPr lang="en-US" sz="1600" baseline="-25000" dirty="0"/>
          </a:p>
        </p:txBody>
      </p:sp>
      <p:cxnSp>
        <p:nvCxnSpPr>
          <p:cNvPr id="100" name="Elbow Connector 99"/>
          <p:cNvCxnSpPr/>
          <p:nvPr/>
        </p:nvCxnSpPr>
        <p:spPr>
          <a:xfrm>
            <a:off x="2575204" y="3057236"/>
            <a:ext cx="431589" cy="9211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2985617" y="3003569"/>
            <a:ext cx="508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</a:t>
            </a:r>
            <a:r>
              <a:rPr lang="en-US" sz="1600" baseline="-25000" dirty="0" smtClean="0"/>
              <a:t>2</a:t>
            </a:r>
            <a:endParaRPr lang="en-US" sz="1600" baseline="-25000" dirty="0"/>
          </a:p>
        </p:txBody>
      </p:sp>
      <p:cxnSp>
        <p:nvCxnSpPr>
          <p:cNvPr id="103" name="Curved Connector 102"/>
          <p:cNvCxnSpPr/>
          <p:nvPr/>
        </p:nvCxnSpPr>
        <p:spPr>
          <a:xfrm rot="10800000" flipV="1">
            <a:off x="1021158" y="3029379"/>
            <a:ext cx="581916" cy="26610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580024" y="3105658"/>
            <a:ext cx="508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</a:t>
            </a:r>
            <a:r>
              <a:rPr lang="en-US" sz="1600" baseline="-25000" dirty="0" smtClean="0"/>
              <a:t>2</a:t>
            </a:r>
            <a:endParaRPr lang="en-US" sz="1600" baseline="-25000" dirty="0"/>
          </a:p>
        </p:txBody>
      </p:sp>
      <p:cxnSp>
        <p:nvCxnSpPr>
          <p:cNvPr id="106" name="Straight Arrow Connector 105"/>
          <p:cNvCxnSpPr>
            <a:stCxn id="12" idx="3"/>
            <a:endCxn id="13" idx="1"/>
          </p:cNvCxnSpPr>
          <p:nvPr/>
        </p:nvCxnSpPr>
        <p:spPr>
          <a:xfrm>
            <a:off x="1093929" y="5246392"/>
            <a:ext cx="5819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/>
          <p:cNvCxnSpPr>
            <a:stCxn id="12" idx="2"/>
          </p:cNvCxnSpPr>
          <p:nvPr/>
        </p:nvCxnSpPr>
        <p:spPr>
          <a:xfrm rot="16200000" flipH="1">
            <a:off x="2141975" y="4023950"/>
            <a:ext cx="229349" cy="3320561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>
            <a:endCxn id="14" idx="2"/>
          </p:cNvCxnSpPr>
          <p:nvPr/>
        </p:nvCxnSpPr>
        <p:spPr>
          <a:xfrm flipV="1">
            <a:off x="3916930" y="5569556"/>
            <a:ext cx="0" cy="229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 flipH="1">
            <a:off x="1088881" y="5477225"/>
            <a:ext cx="5869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 flipH="1">
            <a:off x="2575204" y="5477225"/>
            <a:ext cx="8221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 rot="5400000">
            <a:off x="3453906" y="4811513"/>
            <a:ext cx="2337760" cy="33855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2"/>
                </a:solidFill>
              </a:rPr>
              <a:t>Soil </a:t>
            </a:r>
            <a:r>
              <a:rPr lang="en-US" sz="1600" dirty="0" err="1" smtClean="0">
                <a:solidFill>
                  <a:schemeClr val="tx2"/>
                </a:solidFill>
              </a:rPr>
              <a:t>heterorespiration</a:t>
            </a:r>
            <a:endParaRPr lang="en-US" sz="1600" dirty="0">
              <a:solidFill>
                <a:schemeClr val="tx2"/>
              </a:solidFill>
            </a:endParaRPr>
          </a:p>
        </p:txBody>
      </p:sp>
      <p:cxnSp>
        <p:nvCxnSpPr>
          <p:cNvPr id="123" name="Curved Connector 122"/>
          <p:cNvCxnSpPr/>
          <p:nvPr/>
        </p:nvCxnSpPr>
        <p:spPr>
          <a:xfrm>
            <a:off x="2085676" y="3031953"/>
            <a:ext cx="1154369" cy="45679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3199826" y="3347853"/>
            <a:ext cx="508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</a:t>
            </a:r>
            <a:r>
              <a:rPr lang="en-US" sz="1600" baseline="-25000" dirty="0" smtClean="0"/>
              <a:t>2</a:t>
            </a:r>
            <a:endParaRPr lang="en-US" sz="1600" baseline="-25000" dirty="0"/>
          </a:p>
        </p:txBody>
      </p:sp>
      <p:cxnSp>
        <p:nvCxnSpPr>
          <p:cNvPr id="126" name="Straight Arrow Connector 125"/>
          <p:cNvCxnSpPr/>
          <p:nvPr/>
        </p:nvCxnSpPr>
        <p:spPr>
          <a:xfrm flipV="1">
            <a:off x="1345756" y="4923226"/>
            <a:ext cx="0" cy="3231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1107680" y="4646229"/>
            <a:ext cx="709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CO</a:t>
            </a:r>
            <a:r>
              <a:rPr lang="en-US" sz="1600" baseline="-25000" dirty="0" smtClean="0"/>
              <a:t>2</a:t>
            </a:r>
            <a:endParaRPr lang="en-US" sz="1600" baseline="-25000" dirty="0"/>
          </a:p>
        </p:txBody>
      </p:sp>
      <p:sp>
        <p:nvSpPr>
          <p:cNvPr id="128" name="TextBox 127"/>
          <p:cNvSpPr txBox="1"/>
          <p:nvPr/>
        </p:nvSpPr>
        <p:spPr>
          <a:xfrm>
            <a:off x="2691906" y="4645094"/>
            <a:ext cx="709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CO</a:t>
            </a:r>
            <a:r>
              <a:rPr lang="en-US" sz="1600" baseline="-25000" dirty="0" smtClean="0"/>
              <a:t>2</a:t>
            </a:r>
            <a:endParaRPr lang="en-US" sz="1600" baseline="-25000" dirty="0"/>
          </a:p>
        </p:txBody>
      </p:sp>
      <p:cxnSp>
        <p:nvCxnSpPr>
          <p:cNvPr id="129" name="Straight Arrow Connector 128"/>
          <p:cNvCxnSpPr/>
          <p:nvPr/>
        </p:nvCxnSpPr>
        <p:spPr>
          <a:xfrm flipV="1">
            <a:off x="2985617" y="4923226"/>
            <a:ext cx="0" cy="3231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 flipV="1">
            <a:off x="3494474" y="4143107"/>
            <a:ext cx="0" cy="3231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1817115" y="5817331"/>
            <a:ext cx="709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CO</a:t>
            </a:r>
            <a:r>
              <a:rPr lang="en-US" sz="1600" baseline="-25000" dirty="0" smtClean="0"/>
              <a:t>2</a:t>
            </a:r>
            <a:endParaRPr lang="en-US" sz="1600" baseline="-25000" dirty="0"/>
          </a:p>
        </p:txBody>
      </p:sp>
      <p:pic>
        <p:nvPicPr>
          <p:cNvPr id="134" name="Picture 13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stelsSmooth trans="21000" scaling="4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3368" y="-5682"/>
            <a:ext cx="1010141" cy="945707"/>
          </a:xfrm>
          <a:prstGeom prst="rect">
            <a:avLst/>
          </a:prstGeom>
          <a:effectLst>
            <a:softEdge rad="50800"/>
          </a:effectLst>
        </p:spPr>
      </p:pic>
      <p:cxnSp>
        <p:nvCxnSpPr>
          <p:cNvPr id="136" name="Straight Arrow Connector 135"/>
          <p:cNvCxnSpPr/>
          <p:nvPr/>
        </p:nvCxnSpPr>
        <p:spPr>
          <a:xfrm flipH="1">
            <a:off x="2210193" y="526792"/>
            <a:ext cx="1187189" cy="3215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1381732" y="4184041"/>
            <a:ext cx="7094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CO</a:t>
            </a:r>
            <a:r>
              <a:rPr lang="en-US" sz="1600" baseline="-25000" dirty="0" smtClean="0"/>
              <a:t>2</a:t>
            </a:r>
            <a:endParaRPr lang="en-US" sz="1600" baseline="-25000" dirty="0"/>
          </a:p>
        </p:txBody>
      </p:sp>
      <p:pic>
        <p:nvPicPr>
          <p:cNvPr id="137" name="Picture 13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204" y="3811910"/>
            <a:ext cx="1861274" cy="390573"/>
          </a:xfrm>
          <a:prstGeom prst="rect">
            <a:avLst/>
          </a:prstGeom>
        </p:spPr>
      </p:pic>
      <p:cxnSp>
        <p:nvCxnSpPr>
          <p:cNvPr id="52" name="Straight Arrow Connector 51"/>
          <p:cNvCxnSpPr>
            <a:stCxn id="11" idx="2"/>
            <a:endCxn id="14" idx="0"/>
          </p:cNvCxnSpPr>
          <p:nvPr/>
        </p:nvCxnSpPr>
        <p:spPr>
          <a:xfrm>
            <a:off x="2096657" y="3523009"/>
            <a:ext cx="1820273" cy="140021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TextBox 137"/>
          <p:cNvSpPr txBox="1"/>
          <p:nvPr/>
        </p:nvSpPr>
        <p:spPr>
          <a:xfrm>
            <a:off x="3681865" y="4174549"/>
            <a:ext cx="6766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CO</a:t>
            </a:r>
            <a:r>
              <a:rPr lang="en-US" sz="1600" baseline="-25000" dirty="0" smtClean="0"/>
              <a:t>2</a:t>
            </a:r>
            <a:endParaRPr lang="en-US" sz="1600" baseline="-25000" dirty="0"/>
          </a:p>
        </p:txBody>
      </p:sp>
      <p:pic>
        <p:nvPicPr>
          <p:cNvPr id="139" name="Picture 13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66" y="3799761"/>
            <a:ext cx="1935422" cy="390573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H="1">
            <a:off x="711173" y="3539891"/>
            <a:ext cx="1367085" cy="138333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1" idx="2"/>
            <a:endCxn id="13" idx="0"/>
          </p:cNvCxnSpPr>
          <p:nvPr/>
        </p:nvCxnSpPr>
        <p:spPr>
          <a:xfrm>
            <a:off x="2096657" y="3523009"/>
            <a:ext cx="28868" cy="14002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117190" y="1356336"/>
            <a:ext cx="677929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GPP</a:t>
            </a:r>
            <a:endParaRPr lang="en-US" dirty="0"/>
          </a:p>
        </p:txBody>
      </p:sp>
      <p:sp>
        <p:nvSpPr>
          <p:cNvPr id="141" name="Left Brace 140"/>
          <p:cNvSpPr/>
          <p:nvPr/>
        </p:nvSpPr>
        <p:spPr>
          <a:xfrm rot="5400000">
            <a:off x="1579692" y="587666"/>
            <a:ext cx="666307" cy="1997921"/>
          </a:xfrm>
          <a:prstGeom prst="leftBrac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Curved Connector 142"/>
          <p:cNvCxnSpPr/>
          <p:nvPr/>
        </p:nvCxnSpPr>
        <p:spPr>
          <a:xfrm rot="5400000" flipH="1" flipV="1">
            <a:off x="4793842" y="854101"/>
            <a:ext cx="216205" cy="20468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/>
          <p:cNvSpPr txBox="1"/>
          <p:nvPr/>
        </p:nvSpPr>
        <p:spPr>
          <a:xfrm>
            <a:off x="787884" y="6333741"/>
            <a:ext cx="2929293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Carbon Flow diagram</a:t>
            </a:r>
            <a:endParaRPr lang="en-US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4004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563" y="1561597"/>
            <a:ext cx="7697355" cy="49781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16494" y="757381"/>
            <a:ext cx="9319491" cy="646331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PFT-dependent fire parameters: fire resistance and emissions factors for carbon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dioxide (CO2) and black carbon (BC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113429" y="6101082"/>
            <a:ext cx="1976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tx2"/>
                </a:solidFill>
              </a:rPr>
              <a:t>Delire</a:t>
            </a:r>
            <a:r>
              <a:rPr lang="en-US" dirty="0" smtClean="0">
                <a:solidFill>
                  <a:schemeClr val="tx2"/>
                </a:solidFill>
              </a:rPr>
              <a:t> et al. 2020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642781" y="3866020"/>
            <a:ext cx="2823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16 plant functional types</a:t>
            </a:r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81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1" y="685799"/>
            <a:ext cx="6589553" cy="5530273"/>
          </a:xfrm>
        </p:spPr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en-US" dirty="0" err="1"/>
              <a:t>Delire</a:t>
            </a:r>
            <a:r>
              <a:rPr lang="en-US" dirty="0"/>
              <a:t>, C., </a:t>
            </a:r>
            <a:r>
              <a:rPr lang="en-US" dirty="0" err="1"/>
              <a:t>Séférian</a:t>
            </a:r>
            <a:r>
              <a:rPr lang="en-US" dirty="0"/>
              <a:t>, R., </a:t>
            </a:r>
            <a:r>
              <a:rPr lang="en-US" dirty="0" err="1"/>
              <a:t>Decharme</a:t>
            </a:r>
            <a:r>
              <a:rPr lang="en-US" dirty="0"/>
              <a:t>, B., </a:t>
            </a:r>
            <a:r>
              <a:rPr lang="en-US" dirty="0" err="1"/>
              <a:t>Alkama</a:t>
            </a:r>
            <a:r>
              <a:rPr lang="en-US" dirty="0"/>
              <a:t>, R., </a:t>
            </a:r>
            <a:r>
              <a:rPr lang="en-US" dirty="0" err="1"/>
              <a:t>Calvet</a:t>
            </a:r>
            <a:r>
              <a:rPr lang="en-US" dirty="0"/>
              <a:t>, J., </a:t>
            </a:r>
            <a:r>
              <a:rPr lang="en-US" dirty="0" err="1"/>
              <a:t>Carrer</a:t>
            </a:r>
            <a:r>
              <a:rPr lang="en-US" dirty="0"/>
              <a:t>, D., … </a:t>
            </a:r>
            <a:r>
              <a:rPr lang="en-US" dirty="0" err="1"/>
              <a:t>Tzanos</a:t>
            </a:r>
            <a:r>
              <a:rPr lang="en-US" dirty="0"/>
              <a:t>, D. (2020). The global land carbon cycle simulated with ISBA‐CTRIP: improvements over the last decade. Journal of Advances in Modeling Earth Systems. </a:t>
            </a:r>
            <a:r>
              <a:rPr lang="en-US" dirty="0" smtClean="0"/>
              <a:t>doi:10.1029/2019ms001886</a:t>
            </a:r>
          </a:p>
          <a:p>
            <a:pPr marL="502920" indent="-457200">
              <a:buFont typeface="+mj-lt"/>
              <a:buAutoNum type="arabicPeriod"/>
            </a:pPr>
            <a:endParaRPr lang="en-US" dirty="0" smtClean="0"/>
          </a:p>
          <a:p>
            <a:pPr marL="502920" indent="-457200">
              <a:buFont typeface="+mj-lt"/>
              <a:buAutoNum type="arabicPeriod"/>
            </a:pPr>
            <a:r>
              <a:rPr lang="en-US" dirty="0" err="1" smtClean="0"/>
              <a:t>Decharme</a:t>
            </a:r>
            <a:r>
              <a:rPr lang="en-US" dirty="0"/>
              <a:t>, B., </a:t>
            </a:r>
            <a:r>
              <a:rPr lang="en-US" dirty="0" err="1"/>
              <a:t>Delire</a:t>
            </a:r>
            <a:r>
              <a:rPr lang="en-US" dirty="0"/>
              <a:t>, C., </a:t>
            </a:r>
            <a:r>
              <a:rPr lang="en-US" dirty="0" err="1"/>
              <a:t>Minvielle</a:t>
            </a:r>
            <a:r>
              <a:rPr lang="en-US" dirty="0"/>
              <a:t>, M., Colin, J., </a:t>
            </a:r>
            <a:r>
              <a:rPr lang="en-US" dirty="0" err="1"/>
              <a:t>Vergnes</a:t>
            </a:r>
            <a:r>
              <a:rPr lang="en-US" dirty="0"/>
              <a:t>, J., Alias, A., … </a:t>
            </a:r>
            <a:r>
              <a:rPr lang="en-US" dirty="0" err="1"/>
              <a:t>Voldoire</a:t>
            </a:r>
            <a:r>
              <a:rPr lang="en-US" dirty="0"/>
              <a:t>, A. (2019). Recent Changes in the ISBA‐CTRIP Land Surface System for Use in the CNRM‐CM6 Climate Model and in Global Off‐Line Hydrological Applications. Journal of Advances in Modeling Earth Systems. doi:10.1029/2018ms001545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45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1691</TotalTime>
  <Words>354</Words>
  <Application>Microsoft Office PowerPoint</Application>
  <PresentationFormat>Widescreen</PresentationFormat>
  <Paragraphs>46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Cambria</vt:lpstr>
      <vt:lpstr>Red Line Business 16x9</vt:lpstr>
      <vt:lpstr>Matrix approach to CMIP6 and TRENDY</vt:lpstr>
      <vt:lpstr>ISBA-CTRIP</vt:lpstr>
      <vt:lpstr>Outputs for CMIP</vt:lpstr>
      <vt:lpstr>Scheme of the biogeochemical modules in ISBA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Matrix approach to CMIP6 and TRENDY</dc:title>
  <dc:creator>THINKBOOK</dc:creator>
  <cp:lastModifiedBy>THINKBOOK</cp:lastModifiedBy>
  <cp:revision>38</cp:revision>
  <dcterms:created xsi:type="dcterms:W3CDTF">2021-07-05T07:50:13Z</dcterms:created>
  <dcterms:modified xsi:type="dcterms:W3CDTF">2021-07-06T12:01:39Z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